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DM Sans" charset="1" panose="00000000000000000000"/>
      <p:regular r:id="rId11"/>
    </p:embeddedFont>
    <p:embeddedFont>
      <p:font typeface="DM Sans Bold" charset="1" panose="00000000000000000000"/>
      <p:regular r:id="rId12"/>
    </p:embeddedFont>
    <p:embeddedFont>
      <p:font typeface="DM Sans Italics" charset="1" panose="00000000000000000000"/>
      <p:regular r:id="rId13"/>
    </p:embeddedFont>
    <p:embeddedFont>
      <p:font typeface="DM Sans Bold Italics" charset="1" panose="00000000000000000000"/>
      <p:regular r:id="rId14"/>
    </p:embeddedFont>
    <p:embeddedFont>
      <p:font typeface="Gidole" charset="1" panose="02000503000000000000"/>
      <p:regular r:id="rId15"/>
    </p:embeddedFont>
    <p:embeddedFont>
      <p:font typeface="Inter" charset="1" panose="020B0502030000000004"/>
      <p:regular r:id="rId16"/>
    </p:embeddedFont>
    <p:embeddedFont>
      <p:font typeface="Inter Bold" charset="1" panose="020B0802030000000004"/>
      <p:regular r:id="rId17"/>
    </p:embeddedFont>
    <p:embeddedFont>
      <p:font typeface="Inter Italics" charset="1" panose="020B0502030000000004"/>
      <p:regular r:id="rId18"/>
    </p:embeddedFont>
    <p:embeddedFont>
      <p:font typeface="Inter Bold Italics" charset="1" panose="020B0802030000000004"/>
      <p:regular r:id="rId19"/>
    </p:embeddedFont>
    <p:embeddedFont>
      <p:font typeface="Inter Thin" charset="1" panose="020B0A02050000000004"/>
      <p:regular r:id="rId20"/>
    </p:embeddedFont>
    <p:embeddedFont>
      <p:font typeface="Inter Thin Italics" charset="1" panose="020B0A02050000000004"/>
      <p:regular r:id="rId21"/>
    </p:embeddedFont>
    <p:embeddedFont>
      <p:font typeface="Inter Extra-Light" charset="1" panose="02000503000000020004"/>
      <p:regular r:id="rId22"/>
    </p:embeddedFont>
    <p:embeddedFont>
      <p:font typeface="Inter Light" charset="1" panose="02000503000000020004"/>
      <p:regular r:id="rId23"/>
    </p:embeddedFont>
    <p:embeddedFont>
      <p:font typeface="Inter Medium" charset="1" panose="02000503000000020004"/>
      <p:regular r:id="rId24"/>
    </p:embeddedFont>
    <p:embeddedFont>
      <p:font typeface="Inter Semi-Bold" charset="1" panose="02000503000000020004"/>
      <p:regular r:id="rId25"/>
    </p:embeddedFont>
    <p:embeddedFont>
      <p:font typeface="Inter Ultra-Bold" charset="1" panose="02000503000000020004"/>
      <p:regular r:id="rId26"/>
    </p:embeddedFont>
    <p:embeddedFont>
      <p:font typeface="Inter Heavy" charset="1" panose="0200050300000002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1.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20.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5.jpeg" Type="http://schemas.openxmlformats.org/officeDocument/2006/relationships/image"/><Relationship Id="rId6"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259" r="0" b="-9259"/>
            </a:stretch>
          </a:blipFill>
        </p:spPr>
      </p:sp>
      <p:grpSp>
        <p:nvGrpSpPr>
          <p:cNvPr name="Group 3" id="3"/>
          <p:cNvGrpSpPr/>
          <p:nvPr/>
        </p:nvGrpSpPr>
        <p:grpSpPr>
          <a:xfrm rot="0">
            <a:off x="9144000" y="204236"/>
            <a:ext cx="9351946" cy="935194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FF00"/>
            </a:solidFill>
            <a:ln w="12700">
              <a:solidFill>
                <a:srgbClr val="000000"/>
              </a:solidFill>
            </a:ln>
          </p:spPr>
        </p:sp>
      </p:grpSp>
      <p:sp>
        <p:nvSpPr>
          <p:cNvPr name="Freeform 5" id="5"/>
          <p:cNvSpPr/>
          <p:nvPr/>
        </p:nvSpPr>
        <p:spPr>
          <a:xfrm flipH="true" flipV="true" rot="0">
            <a:off x="7167205" y="0"/>
            <a:ext cx="11120795" cy="11092993"/>
          </a:xfrm>
          <a:custGeom>
            <a:avLst/>
            <a:gdLst/>
            <a:ahLst/>
            <a:cxnLst/>
            <a:rect r="r" b="b" t="t" l="l"/>
            <a:pathLst>
              <a:path h="11092993" w="11120795">
                <a:moveTo>
                  <a:pt x="11120795" y="11092993"/>
                </a:moveTo>
                <a:lnTo>
                  <a:pt x="0" y="11092993"/>
                </a:lnTo>
                <a:lnTo>
                  <a:pt x="0" y="0"/>
                </a:lnTo>
                <a:lnTo>
                  <a:pt x="11120795" y="0"/>
                </a:lnTo>
                <a:lnTo>
                  <a:pt x="11120795" y="11092993"/>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9686089" y="746325"/>
            <a:ext cx="8267768" cy="826776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t="0" r="-25046" b="0"/>
              </a:stretch>
            </a:blipFill>
          </p:spPr>
        </p:sp>
      </p:grpSp>
      <p:sp>
        <p:nvSpPr>
          <p:cNvPr name="Freeform 8" id="8"/>
          <p:cNvSpPr/>
          <p:nvPr/>
        </p:nvSpPr>
        <p:spPr>
          <a:xfrm flipH="false" flipV="false" rot="0">
            <a:off x="385828" y="597693"/>
            <a:ext cx="3935048" cy="3935048"/>
          </a:xfrm>
          <a:custGeom>
            <a:avLst/>
            <a:gdLst/>
            <a:ahLst/>
            <a:cxnLst/>
            <a:rect r="r" b="b" t="t" l="l"/>
            <a:pathLst>
              <a:path h="3935048" w="3935048">
                <a:moveTo>
                  <a:pt x="0" y="0"/>
                </a:moveTo>
                <a:lnTo>
                  <a:pt x="3935048" y="0"/>
                </a:lnTo>
                <a:lnTo>
                  <a:pt x="3935048" y="3935048"/>
                </a:lnTo>
                <a:lnTo>
                  <a:pt x="0" y="3935048"/>
                </a:lnTo>
                <a:lnTo>
                  <a:pt x="0" y="0"/>
                </a:lnTo>
                <a:close/>
              </a:path>
            </a:pathLst>
          </a:custGeom>
          <a:blipFill>
            <a:blip r:embed="rId6"/>
            <a:stretch>
              <a:fillRect l="0" t="0" r="0" b="0"/>
            </a:stretch>
          </a:blipFill>
        </p:spPr>
      </p:sp>
      <p:sp>
        <p:nvSpPr>
          <p:cNvPr name="TextBox 9" id="9"/>
          <p:cNvSpPr txBox="true"/>
          <p:nvPr/>
        </p:nvSpPr>
        <p:spPr>
          <a:xfrm rot="0">
            <a:off x="1028700" y="4104810"/>
            <a:ext cx="7673367" cy="2182154"/>
          </a:xfrm>
          <a:prstGeom prst="rect">
            <a:avLst/>
          </a:prstGeom>
        </p:spPr>
        <p:txBody>
          <a:bodyPr anchor="t" rtlCol="false" tIns="0" lIns="0" bIns="0" rIns="0">
            <a:spAutoFit/>
          </a:bodyPr>
          <a:lstStyle/>
          <a:p>
            <a:pPr>
              <a:lnSpc>
                <a:spcPts val="8451"/>
              </a:lnSpc>
            </a:pPr>
            <a:r>
              <a:rPr lang="en-US" sz="8048">
                <a:solidFill>
                  <a:srgbClr val="007B17"/>
                </a:solidFill>
                <a:latin typeface="Archivo Black"/>
              </a:rPr>
              <a:t>APLIKASI KASIR</a:t>
            </a:r>
          </a:p>
        </p:txBody>
      </p:sp>
      <p:sp>
        <p:nvSpPr>
          <p:cNvPr name="TextBox 10" id="10"/>
          <p:cNvSpPr txBox="true"/>
          <p:nvPr/>
        </p:nvSpPr>
        <p:spPr>
          <a:xfrm rot="0">
            <a:off x="1028700" y="7672137"/>
            <a:ext cx="8487032" cy="1884045"/>
          </a:xfrm>
          <a:prstGeom prst="rect">
            <a:avLst/>
          </a:prstGeom>
        </p:spPr>
        <p:txBody>
          <a:bodyPr anchor="t" rtlCol="false" tIns="0" lIns="0" bIns="0" rIns="0">
            <a:spAutoFit/>
          </a:bodyPr>
          <a:lstStyle/>
          <a:p>
            <a:pPr>
              <a:lnSpc>
                <a:spcPts val="3779"/>
              </a:lnSpc>
            </a:pPr>
            <a:r>
              <a:rPr lang="en-US" sz="2700">
                <a:solidFill>
                  <a:srgbClr val="007B17"/>
                </a:solidFill>
                <a:latin typeface="DM Sans"/>
              </a:rPr>
              <a:t>Disusun oleh:</a:t>
            </a:r>
          </a:p>
          <a:p>
            <a:pPr marL="582930" indent="-291465" lvl="1">
              <a:lnSpc>
                <a:spcPts val="3779"/>
              </a:lnSpc>
              <a:buFont typeface="Arial"/>
              <a:buChar char="•"/>
            </a:pPr>
            <a:r>
              <a:rPr lang="en-US" sz="2700">
                <a:solidFill>
                  <a:srgbClr val="007B17"/>
                </a:solidFill>
                <a:latin typeface="DM Sans"/>
              </a:rPr>
              <a:t>M.Azis Ramadhan</a:t>
            </a:r>
          </a:p>
          <a:p>
            <a:pPr marL="582930" indent="-291465" lvl="1">
              <a:lnSpc>
                <a:spcPts val="3779"/>
              </a:lnSpc>
              <a:buFont typeface="Arial"/>
              <a:buChar char="•"/>
            </a:pPr>
            <a:r>
              <a:rPr lang="en-US" sz="2700">
                <a:solidFill>
                  <a:srgbClr val="007B17"/>
                </a:solidFill>
                <a:latin typeface="DM Sans"/>
              </a:rPr>
              <a:t>Muhammad Sahel Muhyidim</a:t>
            </a:r>
          </a:p>
          <a:p>
            <a:pPr marL="582930" indent="-291465" lvl="1">
              <a:lnSpc>
                <a:spcPts val="3779"/>
              </a:lnSpc>
              <a:buFont typeface="Arial"/>
              <a:buChar char="•"/>
            </a:pPr>
            <a:r>
              <a:rPr lang="en-US" sz="2700">
                <a:solidFill>
                  <a:srgbClr val="007B17"/>
                </a:solidFill>
                <a:latin typeface="DM Sans"/>
              </a:rPr>
              <a:t>Mochammad Anwar Cahyana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259" r="0" b="-9259"/>
            </a:stretch>
          </a:blipFill>
        </p:spPr>
      </p:sp>
      <p:sp>
        <p:nvSpPr>
          <p:cNvPr name="Freeform 3" id="3"/>
          <p:cNvSpPr/>
          <p:nvPr/>
        </p:nvSpPr>
        <p:spPr>
          <a:xfrm flipH="false" flipV="false" rot="0">
            <a:off x="-719254" y="-446049"/>
            <a:ext cx="5397190" cy="5397190"/>
          </a:xfrm>
          <a:custGeom>
            <a:avLst/>
            <a:gdLst/>
            <a:ahLst/>
            <a:cxnLst/>
            <a:rect r="r" b="b" t="t" l="l"/>
            <a:pathLst>
              <a:path h="5397190" w="5397190">
                <a:moveTo>
                  <a:pt x="0" y="0"/>
                </a:moveTo>
                <a:lnTo>
                  <a:pt x="5397191" y="0"/>
                </a:lnTo>
                <a:lnTo>
                  <a:pt x="5397191" y="5397190"/>
                </a:lnTo>
                <a:lnTo>
                  <a:pt x="0" y="53971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0" y="8105216"/>
            <a:ext cx="2678953" cy="5019116"/>
          </a:xfrm>
          <a:custGeom>
            <a:avLst/>
            <a:gdLst/>
            <a:ahLst/>
            <a:cxnLst/>
            <a:rect r="r" b="b" t="t" l="l"/>
            <a:pathLst>
              <a:path h="5019116" w="2678953">
                <a:moveTo>
                  <a:pt x="2678953" y="0"/>
                </a:moveTo>
                <a:lnTo>
                  <a:pt x="0" y="0"/>
                </a:lnTo>
                <a:lnTo>
                  <a:pt x="0" y="5019116"/>
                </a:lnTo>
                <a:lnTo>
                  <a:pt x="2678953" y="5019116"/>
                </a:lnTo>
                <a:lnTo>
                  <a:pt x="267895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4324374" y="3616862"/>
            <a:ext cx="9639252" cy="3798131"/>
          </a:xfrm>
          <a:prstGeom prst="rect">
            <a:avLst/>
          </a:prstGeom>
        </p:spPr>
        <p:txBody>
          <a:bodyPr anchor="t" rtlCol="false" tIns="0" lIns="0" bIns="0" rIns="0">
            <a:spAutoFit/>
          </a:bodyPr>
          <a:lstStyle/>
          <a:p>
            <a:pPr algn="just">
              <a:lnSpc>
                <a:spcPts val="3804"/>
              </a:lnSpc>
              <a:spcBef>
                <a:spcPct val="0"/>
              </a:spcBef>
            </a:pPr>
            <a:r>
              <a:rPr lang="en-US" sz="2717">
                <a:solidFill>
                  <a:srgbClr val="002908"/>
                </a:solidFill>
                <a:latin typeface="Inter"/>
              </a:rPr>
              <a:t>CigMart adalah destinasi terbaik untuk para pencinta tembakau. Dengan koleksi lengkap dan layanan ramah, CigMart menawarkan pengalaman berbelanja tembakau yang tak terlupakan. Temukan ragam rokok berkualitas tinggi dan aksesori tembakau terkini di tempat yang menjamin kepuasan setiap pelanggan. Selamat datang di CigMart, di mana kenikmatan bertemu dengan pilihan terbaik.</a:t>
            </a:r>
          </a:p>
        </p:txBody>
      </p:sp>
      <p:sp>
        <p:nvSpPr>
          <p:cNvPr name="TextBox 6" id="6"/>
          <p:cNvSpPr txBox="true"/>
          <p:nvPr/>
        </p:nvSpPr>
        <p:spPr>
          <a:xfrm rot="0">
            <a:off x="4854151" y="2302465"/>
            <a:ext cx="7056717" cy="906561"/>
          </a:xfrm>
          <a:prstGeom prst="rect">
            <a:avLst/>
          </a:prstGeom>
        </p:spPr>
        <p:txBody>
          <a:bodyPr anchor="t" rtlCol="false" tIns="0" lIns="0" bIns="0" rIns="0">
            <a:spAutoFit/>
          </a:bodyPr>
          <a:lstStyle/>
          <a:p>
            <a:pPr algn="r">
              <a:lnSpc>
                <a:spcPts val="6875"/>
              </a:lnSpc>
            </a:pPr>
            <a:r>
              <a:rPr lang="en-US" sz="6740" spc="26">
                <a:solidFill>
                  <a:srgbClr val="007B17"/>
                </a:solidFill>
                <a:latin typeface="Archivo Black"/>
              </a:rPr>
              <a:t>ABOUT US</a:t>
            </a:r>
          </a:p>
        </p:txBody>
      </p:sp>
      <p:sp>
        <p:nvSpPr>
          <p:cNvPr name="Freeform 7" id="7"/>
          <p:cNvSpPr/>
          <p:nvPr/>
        </p:nvSpPr>
        <p:spPr>
          <a:xfrm flipH="true" flipV="false" rot="0">
            <a:off x="13618399" y="0"/>
            <a:ext cx="5397190" cy="5397190"/>
          </a:xfrm>
          <a:custGeom>
            <a:avLst/>
            <a:gdLst/>
            <a:ahLst/>
            <a:cxnLst/>
            <a:rect r="r" b="b" t="t" l="l"/>
            <a:pathLst>
              <a:path h="5397190" w="5397190">
                <a:moveTo>
                  <a:pt x="5397190" y="0"/>
                </a:moveTo>
                <a:lnTo>
                  <a:pt x="0" y="0"/>
                </a:lnTo>
                <a:lnTo>
                  <a:pt x="0" y="5397190"/>
                </a:lnTo>
                <a:lnTo>
                  <a:pt x="5397190" y="5397190"/>
                </a:lnTo>
                <a:lnTo>
                  <a:pt x="539719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5609047" y="8369128"/>
            <a:ext cx="2678953" cy="5019116"/>
          </a:xfrm>
          <a:custGeom>
            <a:avLst/>
            <a:gdLst/>
            <a:ahLst/>
            <a:cxnLst/>
            <a:rect r="r" b="b" t="t" l="l"/>
            <a:pathLst>
              <a:path h="5019116" w="2678953">
                <a:moveTo>
                  <a:pt x="0" y="0"/>
                </a:moveTo>
                <a:lnTo>
                  <a:pt x="2678953" y="0"/>
                </a:lnTo>
                <a:lnTo>
                  <a:pt x="2678953" y="5019117"/>
                </a:lnTo>
                <a:lnTo>
                  <a:pt x="0" y="5019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259" r="0" b="-9259"/>
            </a:stretch>
          </a:blipFill>
        </p:spPr>
      </p:sp>
      <p:grpSp>
        <p:nvGrpSpPr>
          <p:cNvPr name="Group 3" id="3"/>
          <p:cNvGrpSpPr/>
          <p:nvPr/>
        </p:nvGrpSpPr>
        <p:grpSpPr>
          <a:xfrm rot="0">
            <a:off x="3925893" y="4141390"/>
            <a:ext cx="2653754" cy="2280570"/>
            <a:chOff x="0" y="0"/>
            <a:chExt cx="812800" cy="698500"/>
          </a:xfrm>
        </p:grpSpPr>
        <p:sp>
          <p:nvSpPr>
            <p:cNvPr name="Freeform 4" id="4"/>
            <p:cNvSpPr/>
            <p:nvPr/>
          </p:nvSpPr>
          <p:spPr>
            <a:xfrm flipH="false" flipV="false" rot="0">
              <a:off x="14565" y="0"/>
              <a:ext cx="783669" cy="698500"/>
            </a:xfrm>
            <a:custGeom>
              <a:avLst/>
              <a:gdLst/>
              <a:ahLst/>
              <a:cxnLst/>
              <a:rect r="r" b="b" t="t" l="l"/>
              <a:pathLst>
                <a:path h="698500" w="783669">
                  <a:moveTo>
                    <a:pt x="760090" y="414812"/>
                  </a:moveTo>
                  <a:lnTo>
                    <a:pt x="633180" y="632938"/>
                  </a:lnTo>
                  <a:cubicBezTo>
                    <a:pt x="609564" y="673529"/>
                    <a:pt x="566145" y="698500"/>
                    <a:pt x="519184" y="698500"/>
                  </a:cubicBezTo>
                  <a:lnTo>
                    <a:pt x="264486" y="698500"/>
                  </a:lnTo>
                  <a:cubicBezTo>
                    <a:pt x="217525" y="698500"/>
                    <a:pt x="174106" y="673529"/>
                    <a:pt x="150490" y="632938"/>
                  </a:cubicBezTo>
                  <a:lnTo>
                    <a:pt x="23580" y="414812"/>
                  </a:lnTo>
                  <a:cubicBezTo>
                    <a:pt x="0" y="374284"/>
                    <a:pt x="0" y="324216"/>
                    <a:pt x="23580" y="283688"/>
                  </a:cubicBezTo>
                  <a:lnTo>
                    <a:pt x="150490" y="65562"/>
                  </a:lnTo>
                  <a:cubicBezTo>
                    <a:pt x="174106" y="24971"/>
                    <a:pt x="217525" y="0"/>
                    <a:pt x="264486" y="0"/>
                  </a:cubicBezTo>
                  <a:lnTo>
                    <a:pt x="519184" y="0"/>
                  </a:lnTo>
                  <a:cubicBezTo>
                    <a:pt x="566145" y="0"/>
                    <a:pt x="609564" y="24971"/>
                    <a:pt x="633180" y="65562"/>
                  </a:cubicBezTo>
                  <a:lnTo>
                    <a:pt x="760090" y="283688"/>
                  </a:lnTo>
                  <a:cubicBezTo>
                    <a:pt x="783670" y="324216"/>
                    <a:pt x="783670" y="374284"/>
                    <a:pt x="760090" y="414812"/>
                  </a:cubicBezTo>
                  <a:close/>
                </a:path>
              </a:pathLst>
            </a:custGeom>
            <a:solidFill>
              <a:srgbClr val="007B17"/>
            </a:solidFill>
            <a:ln w="95250" cap="rnd">
              <a:solidFill>
                <a:srgbClr val="FAFF00"/>
              </a:solidFill>
              <a:prstDash val="solid"/>
              <a:round/>
            </a:ln>
          </p:spPr>
        </p:sp>
        <p:sp>
          <p:nvSpPr>
            <p:cNvPr name="TextBox 5" id="5"/>
            <p:cNvSpPr txBox="true"/>
            <p:nvPr/>
          </p:nvSpPr>
          <p:spPr>
            <a:xfrm>
              <a:off x="114300" y="-47625"/>
              <a:ext cx="584200" cy="746125"/>
            </a:xfrm>
            <a:prstGeom prst="rect">
              <a:avLst/>
            </a:prstGeom>
          </p:spPr>
          <p:txBody>
            <a:bodyPr anchor="ctr" rtlCol="false" tIns="50800" lIns="50800" bIns="50800" rIns="50800"/>
            <a:lstStyle/>
            <a:p>
              <a:pPr algn="ctr">
                <a:lnSpc>
                  <a:spcPts val="3636"/>
                </a:lnSpc>
              </a:pPr>
            </a:p>
          </p:txBody>
        </p:sp>
      </p:grpSp>
      <p:grpSp>
        <p:nvGrpSpPr>
          <p:cNvPr name="Group 6" id="6"/>
          <p:cNvGrpSpPr/>
          <p:nvPr/>
        </p:nvGrpSpPr>
        <p:grpSpPr>
          <a:xfrm rot="0">
            <a:off x="7532023" y="4141390"/>
            <a:ext cx="2653754" cy="2280570"/>
            <a:chOff x="0" y="0"/>
            <a:chExt cx="812800" cy="698500"/>
          </a:xfrm>
        </p:grpSpPr>
        <p:sp>
          <p:nvSpPr>
            <p:cNvPr name="Freeform 7" id="7"/>
            <p:cNvSpPr/>
            <p:nvPr/>
          </p:nvSpPr>
          <p:spPr>
            <a:xfrm flipH="false" flipV="false" rot="0">
              <a:off x="14565" y="0"/>
              <a:ext cx="783669" cy="698500"/>
            </a:xfrm>
            <a:custGeom>
              <a:avLst/>
              <a:gdLst/>
              <a:ahLst/>
              <a:cxnLst/>
              <a:rect r="r" b="b" t="t" l="l"/>
              <a:pathLst>
                <a:path h="698500" w="783669">
                  <a:moveTo>
                    <a:pt x="760090" y="414812"/>
                  </a:moveTo>
                  <a:lnTo>
                    <a:pt x="633180" y="632938"/>
                  </a:lnTo>
                  <a:cubicBezTo>
                    <a:pt x="609564" y="673529"/>
                    <a:pt x="566145" y="698500"/>
                    <a:pt x="519184" y="698500"/>
                  </a:cubicBezTo>
                  <a:lnTo>
                    <a:pt x="264486" y="698500"/>
                  </a:lnTo>
                  <a:cubicBezTo>
                    <a:pt x="217525" y="698500"/>
                    <a:pt x="174106" y="673529"/>
                    <a:pt x="150490" y="632938"/>
                  </a:cubicBezTo>
                  <a:lnTo>
                    <a:pt x="23580" y="414812"/>
                  </a:lnTo>
                  <a:cubicBezTo>
                    <a:pt x="0" y="374284"/>
                    <a:pt x="0" y="324216"/>
                    <a:pt x="23580" y="283688"/>
                  </a:cubicBezTo>
                  <a:lnTo>
                    <a:pt x="150490" y="65562"/>
                  </a:lnTo>
                  <a:cubicBezTo>
                    <a:pt x="174106" y="24971"/>
                    <a:pt x="217525" y="0"/>
                    <a:pt x="264486" y="0"/>
                  </a:cubicBezTo>
                  <a:lnTo>
                    <a:pt x="519184" y="0"/>
                  </a:lnTo>
                  <a:cubicBezTo>
                    <a:pt x="566145" y="0"/>
                    <a:pt x="609564" y="24971"/>
                    <a:pt x="633180" y="65562"/>
                  </a:cubicBezTo>
                  <a:lnTo>
                    <a:pt x="760090" y="283688"/>
                  </a:lnTo>
                  <a:cubicBezTo>
                    <a:pt x="783670" y="324216"/>
                    <a:pt x="783670" y="374284"/>
                    <a:pt x="760090" y="414812"/>
                  </a:cubicBezTo>
                  <a:close/>
                </a:path>
              </a:pathLst>
            </a:custGeom>
            <a:solidFill>
              <a:srgbClr val="007B17"/>
            </a:solidFill>
            <a:ln w="95250" cap="rnd">
              <a:solidFill>
                <a:srgbClr val="FAFF00"/>
              </a:solidFill>
              <a:prstDash val="solid"/>
              <a:round/>
            </a:ln>
          </p:spPr>
        </p:sp>
        <p:sp>
          <p:nvSpPr>
            <p:cNvPr name="TextBox 8" id="8"/>
            <p:cNvSpPr txBox="true"/>
            <p:nvPr/>
          </p:nvSpPr>
          <p:spPr>
            <a:xfrm>
              <a:off x="114300" y="-47625"/>
              <a:ext cx="584200" cy="746125"/>
            </a:xfrm>
            <a:prstGeom prst="rect">
              <a:avLst/>
            </a:prstGeom>
          </p:spPr>
          <p:txBody>
            <a:bodyPr anchor="ctr" rtlCol="false" tIns="50800" lIns="50800" bIns="50800" rIns="50800"/>
            <a:lstStyle/>
            <a:p>
              <a:pPr algn="ctr">
                <a:lnSpc>
                  <a:spcPts val="3636"/>
                </a:lnSpc>
              </a:pPr>
            </a:p>
          </p:txBody>
        </p:sp>
      </p:grpSp>
      <p:grpSp>
        <p:nvGrpSpPr>
          <p:cNvPr name="Group 9" id="9"/>
          <p:cNvGrpSpPr/>
          <p:nvPr/>
        </p:nvGrpSpPr>
        <p:grpSpPr>
          <a:xfrm rot="0">
            <a:off x="10902820" y="4141390"/>
            <a:ext cx="2653754" cy="2280570"/>
            <a:chOff x="0" y="0"/>
            <a:chExt cx="812800" cy="698500"/>
          </a:xfrm>
        </p:grpSpPr>
        <p:sp>
          <p:nvSpPr>
            <p:cNvPr name="Freeform 10" id="10"/>
            <p:cNvSpPr/>
            <p:nvPr/>
          </p:nvSpPr>
          <p:spPr>
            <a:xfrm flipH="false" flipV="false" rot="0">
              <a:off x="14565" y="0"/>
              <a:ext cx="783669" cy="698500"/>
            </a:xfrm>
            <a:custGeom>
              <a:avLst/>
              <a:gdLst/>
              <a:ahLst/>
              <a:cxnLst/>
              <a:rect r="r" b="b" t="t" l="l"/>
              <a:pathLst>
                <a:path h="698500" w="783669">
                  <a:moveTo>
                    <a:pt x="760090" y="414812"/>
                  </a:moveTo>
                  <a:lnTo>
                    <a:pt x="633180" y="632938"/>
                  </a:lnTo>
                  <a:cubicBezTo>
                    <a:pt x="609564" y="673529"/>
                    <a:pt x="566145" y="698500"/>
                    <a:pt x="519184" y="698500"/>
                  </a:cubicBezTo>
                  <a:lnTo>
                    <a:pt x="264486" y="698500"/>
                  </a:lnTo>
                  <a:cubicBezTo>
                    <a:pt x="217525" y="698500"/>
                    <a:pt x="174106" y="673529"/>
                    <a:pt x="150490" y="632938"/>
                  </a:cubicBezTo>
                  <a:lnTo>
                    <a:pt x="23580" y="414812"/>
                  </a:lnTo>
                  <a:cubicBezTo>
                    <a:pt x="0" y="374284"/>
                    <a:pt x="0" y="324216"/>
                    <a:pt x="23580" y="283688"/>
                  </a:cubicBezTo>
                  <a:lnTo>
                    <a:pt x="150490" y="65562"/>
                  </a:lnTo>
                  <a:cubicBezTo>
                    <a:pt x="174106" y="24971"/>
                    <a:pt x="217525" y="0"/>
                    <a:pt x="264486" y="0"/>
                  </a:cubicBezTo>
                  <a:lnTo>
                    <a:pt x="519184" y="0"/>
                  </a:lnTo>
                  <a:cubicBezTo>
                    <a:pt x="566145" y="0"/>
                    <a:pt x="609564" y="24971"/>
                    <a:pt x="633180" y="65562"/>
                  </a:cubicBezTo>
                  <a:lnTo>
                    <a:pt x="760090" y="283688"/>
                  </a:lnTo>
                  <a:cubicBezTo>
                    <a:pt x="783670" y="324216"/>
                    <a:pt x="783670" y="374284"/>
                    <a:pt x="760090" y="414812"/>
                  </a:cubicBezTo>
                  <a:close/>
                </a:path>
              </a:pathLst>
            </a:custGeom>
            <a:solidFill>
              <a:srgbClr val="007B17"/>
            </a:solidFill>
            <a:ln w="95250" cap="rnd">
              <a:solidFill>
                <a:srgbClr val="FAFF00"/>
              </a:solidFill>
              <a:prstDash val="solid"/>
              <a:round/>
            </a:ln>
          </p:spPr>
        </p:sp>
        <p:sp>
          <p:nvSpPr>
            <p:cNvPr name="TextBox 11" id="11"/>
            <p:cNvSpPr txBox="true"/>
            <p:nvPr/>
          </p:nvSpPr>
          <p:spPr>
            <a:xfrm>
              <a:off x="114300" y="-47625"/>
              <a:ext cx="584200" cy="746125"/>
            </a:xfrm>
            <a:prstGeom prst="rect">
              <a:avLst/>
            </a:prstGeom>
          </p:spPr>
          <p:txBody>
            <a:bodyPr anchor="ctr" rtlCol="false" tIns="50800" lIns="50800" bIns="50800" rIns="50800"/>
            <a:lstStyle/>
            <a:p>
              <a:pPr algn="ctr">
                <a:lnSpc>
                  <a:spcPts val="3636"/>
                </a:lnSpc>
              </a:pPr>
            </a:p>
          </p:txBody>
        </p:sp>
      </p:grpSp>
      <p:sp>
        <p:nvSpPr>
          <p:cNvPr name="Freeform 12" id="12"/>
          <p:cNvSpPr/>
          <p:nvPr/>
        </p:nvSpPr>
        <p:spPr>
          <a:xfrm flipH="false" flipV="false" rot="0">
            <a:off x="-1547196" y="-1407997"/>
            <a:ext cx="4209514" cy="4114800"/>
          </a:xfrm>
          <a:custGeom>
            <a:avLst/>
            <a:gdLst/>
            <a:ahLst/>
            <a:cxnLst/>
            <a:rect r="r" b="b" t="t" l="l"/>
            <a:pathLst>
              <a:path h="4114800" w="4209514">
                <a:moveTo>
                  <a:pt x="0" y="0"/>
                </a:moveTo>
                <a:lnTo>
                  <a:pt x="4209514" y="0"/>
                </a:lnTo>
                <a:lnTo>
                  <a:pt x="420951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4211276" y="2550403"/>
            <a:ext cx="11572355" cy="844575"/>
          </a:xfrm>
          <a:prstGeom prst="rect">
            <a:avLst/>
          </a:prstGeom>
        </p:spPr>
        <p:txBody>
          <a:bodyPr anchor="t" rtlCol="false" tIns="0" lIns="0" bIns="0" rIns="0">
            <a:spAutoFit/>
          </a:bodyPr>
          <a:lstStyle/>
          <a:p>
            <a:pPr>
              <a:lnSpc>
                <a:spcPts val="6234"/>
              </a:lnSpc>
            </a:pPr>
            <a:r>
              <a:rPr lang="en-US" sz="6112">
                <a:solidFill>
                  <a:srgbClr val="007B17"/>
                </a:solidFill>
                <a:latin typeface="Archivo Black"/>
              </a:rPr>
              <a:t>fitur fitur aplikasi</a:t>
            </a:r>
          </a:p>
        </p:txBody>
      </p:sp>
      <p:sp>
        <p:nvSpPr>
          <p:cNvPr name="Freeform 14" id="14"/>
          <p:cNvSpPr/>
          <p:nvPr/>
        </p:nvSpPr>
        <p:spPr>
          <a:xfrm flipH="false" flipV="false" rot="-5484826">
            <a:off x="-1320225" y="7592838"/>
            <a:ext cx="4209514" cy="4114800"/>
          </a:xfrm>
          <a:custGeom>
            <a:avLst/>
            <a:gdLst/>
            <a:ahLst/>
            <a:cxnLst/>
            <a:rect r="r" b="b" t="t" l="l"/>
            <a:pathLst>
              <a:path h="4114800" w="4209514">
                <a:moveTo>
                  <a:pt x="0" y="0"/>
                </a:moveTo>
                <a:lnTo>
                  <a:pt x="4209514" y="0"/>
                </a:lnTo>
                <a:lnTo>
                  <a:pt x="420951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10800000">
            <a:off x="15429551" y="7495361"/>
            <a:ext cx="4209514" cy="4114800"/>
          </a:xfrm>
          <a:custGeom>
            <a:avLst/>
            <a:gdLst/>
            <a:ahLst/>
            <a:cxnLst/>
            <a:rect r="r" b="b" t="t" l="l"/>
            <a:pathLst>
              <a:path h="4114800" w="4209514">
                <a:moveTo>
                  <a:pt x="0" y="0"/>
                </a:moveTo>
                <a:lnTo>
                  <a:pt x="4209515" y="0"/>
                </a:lnTo>
                <a:lnTo>
                  <a:pt x="420951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5400000">
            <a:off x="15429551" y="-1232329"/>
            <a:ext cx="4209514" cy="4114800"/>
          </a:xfrm>
          <a:custGeom>
            <a:avLst/>
            <a:gdLst/>
            <a:ahLst/>
            <a:cxnLst/>
            <a:rect r="r" b="b" t="t" l="l"/>
            <a:pathLst>
              <a:path h="4114800" w="4209514">
                <a:moveTo>
                  <a:pt x="0" y="0"/>
                </a:moveTo>
                <a:lnTo>
                  <a:pt x="4209515" y="0"/>
                </a:lnTo>
                <a:lnTo>
                  <a:pt x="420951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4655598" y="4672206"/>
            <a:ext cx="1285178" cy="1285178"/>
          </a:xfrm>
          <a:custGeom>
            <a:avLst/>
            <a:gdLst/>
            <a:ahLst/>
            <a:cxnLst/>
            <a:rect r="r" b="b" t="t" l="l"/>
            <a:pathLst>
              <a:path h="1285178" w="1285178">
                <a:moveTo>
                  <a:pt x="0" y="0"/>
                </a:moveTo>
                <a:lnTo>
                  <a:pt x="1285179" y="0"/>
                </a:lnTo>
                <a:lnTo>
                  <a:pt x="1285179" y="1285178"/>
                </a:lnTo>
                <a:lnTo>
                  <a:pt x="0" y="12851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8169357" y="4558929"/>
            <a:ext cx="1511732" cy="1511732"/>
          </a:xfrm>
          <a:custGeom>
            <a:avLst/>
            <a:gdLst/>
            <a:ahLst/>
            <a:cxnLst/>
            <a:rect r="r" b="b" t="t" l="l"/>
            <a:pathLst>
              <a:path h="1511732" w="1511732">
                <a:moveTo>
                  <a:pt x="0" y="0"/>
                </a:moveTo>
                <a:lnTo>
                  <a:pt x="1511732" y="0"/>
                </a:lnTo>
                <a:lnTo>
                  <a:pt x="1511732" y="1511732"/>
                </a:lnTo>
                <a:lnTo>
                  <a:pt x="0" y="15117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1540859" y="4443010"/>
            <a:ext cx="1544896" cy="1683811"/>
          </a:xfrm>
          <a:custGeom>
            <a:avLst/>
            <a:gdLst/>
            <a:ahLst/>
            <a:cxnLst/>
            <a:rect r="r" b="b" t="t" l="l"/>
            <a:pathLst>
              <a:path h="1683811" w="1544896">
                <a:moveTo>
                  <a:pt x="0" y="0"/>
                </a:moveTo>
                <a:lnTo>
                  <a:pt x="1544896" y="0"/>
                </a:lnTo>
                <a:lnTo>
                  <a:pt x="1544896" y="1683811"/>
                </a:lnTo>
                <a:lnTo>
                  <a:pt x="0" y="168381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3690560" y="6632196"/>
            <a:ext cx="3124421" cy="446517"/>
          </a:xfrm>
          <a:prstGeom prst="rect">
            <a:avLst/>
          </a:prstGeom>
        </p:spPr>
        <p:txBody>
          <a:bodyPr anchor="t" rtlCol="false" tIns="0" lIns="0" bIns="0" rIns="0">
            <a:spAutoFit/>
          </a:bodyPr>
          <a:lstStyle/>
          <a:p>
            <a:pPr algn="ctr">
              <a:lnSpc>
                <a:spcPts val="3449"/>
              </a:lnSpc>
            </a:pPr>
            <a:r>
              <a:rPr lang="en-US" sz="2999">
                <a:solidFill>
                  <a:srgbClr val="007B17"/>
                </a:solidFill>
                <a:latin typeface="Archivo Black Bold"/>
              </a:rPr>
              <a:t>Data Barang</a:t>
            </a:r>
          </a:p>
        </p:txBody>
      </p:sp>
      <p:sp>
        <p:nvSpPr>
          <p:cNvPr name="TextBox 21" id="21"/>
          <p:cNvSpPr txBox="true"/>
          <p:nvPr/>
        </p:nvSpPr>
        <p:spPr>
          <a:xfrm rot="0">
            <a:off x="7970671" y="6632196"/>
            <a:ext cx="2078462" cy="446517"/>
          </a:xfrm>
          <a:prstGeom prst="rect">
            <a:avLst/>
          </a:prstGeom>
        </p:spPr>
        <p:txBody>
          <a:bodyPr anchor="t" rtlCol="false" tIns="0" lIns="0" bIns="0" rIns="0">
            <a:spAutoFit/>
          </a:bodyPr>
          <a:lstStyle/>
          <a:p>
            <a:pPr algn="ctr">
              <a:lnSpc>
                <a:spcPts val="3449"/>
              </a:lnSpc>
            </a:pPr>
            <a:r>
              <a:rPr lang="en-US" sz="2999">
                <a:solidFill>
                  <a:srgbClr val="007B17"/>
                </a:solidFill>
                <a:latin typeface="Archivo Black Bold"/>
              </a:rPr>
              <a:t>Transaksi</a:t>
            </a:r>
          </a:p>
        </p:txBody>
      </p:sp>
      <p:sp>
        <p:nvSpPr>
          <p:cNvPr name="TextBox 22" id="22"/>
          <p:cNvSpPr txBox="true"/>
          <p:nvPr/>
        </p:nvSpPr>
        <p:spPr>
          <a:xfrm rot="0">
            <a:off x="11042264" y="6632196"/>
            <a:ext cx="2374865" cy="446517"/>
          </a:xfrm>
          <a:prstGeom prst="rect">
            <a:avLst/>
          </a:prstGeom>
        </p:spPr>
        <p:txBody>
          <a:bodyPr anchor="t" rtlCol="false" tIns="0" lIns="0" bIns="0" rIns="0">
            <a:spAutoFit/>
          </a:bodyPr>
          <a:lstStyle/>
          <a:p>
            <a:pPr algn="ctr">
              <a:lnSpc>
                <a:spcPts val="3449"/>
              </a:lnSpc>
            </a:pPr>
            <a:r>
              <a:rPr lang="en-US" sz="2999">
                <a:solidFill>
                  <a:srgbClr val="007B17"/>
                </a:solidFill>
                <a:latin typeface="Archivo Black Bold"/>
              </a:rPr>
              <a:t>Invoice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259" r="0" b="-9259"/>
            </a:stretch>
          </a:blipFill>
        </p:spPr>
      </p:sp>
      <p:sp>
        <p:nvSpPr>
          <p:cNvPr name="Freeform 3" id="3"/>
          <p:cNvSpPr/>
          <p:nvPr/>
        </p:nvSpPr>
        <p:spPr>
          <a:xfrm flipH="false" flipV="false" rot="0">
            <a:off x="-719254" y="-446049"/>
            <a:ext cx="5397190" cy="5397190"/>
          </a:xfrm>
          <a:custGeom>
            <a:avLst/>
            <a:gdLst/>
            <a:ahLst/>
            <a:cxnLst/>
            <a:rect r="r" b="b" t="t" l="l"/>
            <a:pathLst>
              <a:path h="5397190" w="5397190">
                <a:moveTo>
                  <a:pt x="0" y="0"/>
                </a:moveTo>
                <a:lnTo>
                  <a:pt x="5397191" y="0"/>
                </a:lnTo>
                <a:lnTo>
                  <a:pt x="5397191" y="5397190"/>
                </a:lnTo>
                <a:lnTo>
                  <a:pt x="0" y="53971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0" y="8105216"/>
            <a:ext cx="2678953" cy="5019116"/>
          </a:xfrm>
          <a:custGeom>
            <a:avLst/>
            <a:gdLst/>
            <a:ahLst/>
            <a:cxnLst/>
            <a:rect r="r" b="b" t="t" l="l"/>
            <a:pathLst>
              <a:path h="5019116" w="2678953">
                <a:moveTo>
                  <a:pt x="2678953" y="0"/>
                </a:moveTo>
                <a:lnTo>
                  <a:pt x="0" y="0"/>
                </a:lnTo>
                <a:lnTo>
                  <a:pt x="0" y="5019116"/>
                </a:lnTo>
                <a:lnTo>
                  <a:pt x="2678953" y="5019116"/>
                </a:lnTo>
                <a:lnTo>
                  <a:pt x="267895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884130" y="3188205"/>
            <a:ext cx="7838604" cy="5456777"/>
          </a:xfrm>
          <a:custGeom>
            <a:avLst/>
            <a:gdLst/>
            <a:ahLst/>
            <a:cxnLst/>
            <a:rect r="r" b="b" t="t" l="l"/>
            <a:pathLst>
              <a:path h="5456777" w="7838604">
                <a:moveTo>
                  <a:pt x="0" y="0"/>
                </a:moveTo>
                <a:lnTo>
                  <a:pt x="7838604" y="0"/>
                </a:lnTo>
                <a:lnTo>
                  <a:pt x="7838604" y="5456778"/>
                </a:lnTo>
                <a:lnTo>
                  <a:pt x="0" y="5456778"/>
                </a:lnTo>
                <a:lnTo>
                  <a:pt x="0" y="0"/>
                </a:lnTo>
                <a:close/>
              </a:path>
            </a:pathLst>
          </a:custGeom>
          <a:blipFill>
            <a:blip r:embed="rId7"/>
            <a:stretch>
              <a:fillRect l="0" t="0" r="0" b="0"/>
            </a:stretch>
          </a:blipFill>
        </p:spPr>
      </p:sp>
      <p:sp>
        <p:nvSpPr>
          <p:cNvPr name="TextBox 6" id="6"/>
          <p:cNvSpPr txBox="true"/>
          <p:nvPr/>
        </p:nvSpPr>
        <p:spPr>
          <a:xfrm rot="0">
            <a:off x="12014893" y="4140784"/>
            <a:ext cx="4624108" cy="2110935"/>
          </a:xfrm>
          <a:prstGeom prst="rect">
            <a:avLst/>
          </a:prstGeom>
        </p:spPr>
        <p:txBody>
          <a:bodyPr anchor="t" rtlCol="false" tIns="0" lIns="0" bIns="0" rIns="0">
            <a:spAutoFit/>
          </a:bodyPr>
          <a:lstStyle/>
          <a:p>
            <a:pPr algn="just">
              <a:lnSpc>
                <a:spcPts val="2824"/>
              </a:lnSpc>
              <a:spcBef>
                <a:spcPct val="0"/>
              </a:spcBef>
            </a:pPr>
            <a:r>
              <a:rPr lang="en-US" sz="2017">
                <a:solidFill>
                  <a:srgbClr val="002908"/>
                </a:solidFill>
                <a:latin typeface="Inter"/>
              </a:rPr>
              <a:t>Fitur data barang adalah fitur yang dimana semua list barang ditampilkan beserta dengan stok yang tersedia, di fiutr ini kita bisa menambahkan barang, menghapus barang, mengedit barang.</a:t>
            </a:r>
          </a:p>
        </p:txBody>
      </p:sp>
      <p:sp>
        <p:nvSpPr>
          <p:cNvPr name="TextBox 7" id="7"/>
          <p:cNvSpPr txBox="true"/>
          <p:nvPr/>
        </p:nvSpPr>
        <p:spPr>
          <a:xfrm rot="0">
            <a:off x="5564127" y="2055204"/>
            <a:ext cx="7464575" cy="882939"/>
          </a:xfrm>
          <a:prstGeom prst="rect">
            <a:avLst/>
          </a:prstGeom>
        </p:spPr>
        <p:txBody>
          <a:bodyPr anchor="t" rtlCol="false" tIns="0" lIns="0" bIns="0" rIns="0">
            <a:spAutoFit/>
          </a:bodyPr>
          <a:lstStyle/>
          <a:p>
            <a:pPr algn="r">
              <a:lnSpc>
                <a:spcPts val="6671"/>
              </a:lnSpc>
            </a:pPr>
            <a:r>
              <a:rPr lang="en-US" sz="6540" spc="26">
                <a:solidFill>
                  <a:srgbClr val="007B17"/>
                </a:solidFill>
                <a:latin typeface="Archivo Black"/>
              </a:rPr>
              <a:t>DATA BARANG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259" r="0" b="-9259"/>
            </a:stretch>
          </a:blipFill>
        </p:spPr>
      </p:sp>
      <p:sp>
        <p:nvSpPr>
          <p:cNvPr name="Freeform 3" id="3"/>
          <p:cNvSpPr/>
          <p:nvPr/>
        </p:nvSpPr>
        <p:spPr>
          <a:xfrm flipH="false" flipV="false" rot="0">
            <a:off x="-719254" y="-446049"/>
            <a:ext cx="5397190" cy="5397190"/>
          </a:xfrm>
          <a:custGeom>
            <a:avLst/>
            <a:gdLst/>
            <a:ahLst/>
            <a:cxnLst/>
            <a:rect r="r" b="b" t="t" l="l"/>
            <a:pathLst>
              <a:path h="5397190" w="5397190">
                <a:moveTo>
                  <a:pt x="0" y="0"/>
                </a:moveTo>
                <a:lnTo>
                  <a:pt x="5397191" y="0"/>
                </a:lnTo>
                <a:lnTo>
                  <a:pt x="5397191" y="5397190"/>
                </a:lnTo>
                <a:lnTo>
                  <a:pt x="0" y="53971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0" y="8105216"/>
            <a:ext cx="2678953" cy="5019116"/>
          </a:xfrm>
          <a:custGeom>
            <a:avLst/>
            <a:gdLst/>
            <a:ahLst/>
            <a:cxnLst/>
            <a:rect r="r" b="b" t="t" l="l"/>
            <a:pathLst>
              <a:path h="5019116" w="2678953">
                <a:moveTo>
                  <a:pt x="2678953" y="0"/>
                </a:moveTo>
                <a:lnTo>
                  <a:pt x="0" y="0"/>
                </a:lnTo>
                <a:lnTo>
                  <a:pt x="0" y="5019116"/>
                </a:lnTo>
                <a:lnTo>
                  <a:pt x="2678953" y="5019116"/>
                </a:lnTo>
                <a:lnTo>
                  <a:pt x="267895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858797" y="3140846"/>
            <a:ext cx="7849438" cy="5940284"/>
          </a:xfrm>
          <a:custGeom>
            <a:avLst/>
            <a:gdLst/>
            <a:ahLst/>
            <a:cxnLst/>
            <a:rect r="r" b="b" t="t" l="l"/>
            <a:pathLst>
              <a:path h="5940284" w="7849438">
                <a:moveTo>
                  <a:pt x="0" y="0"/>
                </a:moveTo>
                <a:lnTo>
                  <a:pt x="7849438" y="0"/>
                </a:lnTo>
                <a:lnTo>
                  <a:pt x="7849438" y="5940284"/>
                </a:lnTo>
                <a:lnTo>
                  <a:pt x="0" y="5940284"/>
                </a:lnTo>
                <a:lnTo>
                  <a:pt x="0" y="0"/>
                </a:lnTo>
                <a:close/>
              </a:path>
            </a:pathLst>
          </a:custGeom>
          <a:blipFill>
            <a:blip r:embed="rId7"/>
            <a:stretch>
              <a:fillRect l="0" t="0" r="0" b="0"/>
            </a:stretch>
          </a:blipFill>
        </p:spPr>
      </p:sp>
      <p:sp>
        <p:nvSpPr>
          <p:cNvPr name="TextBox 6" id="6"/>
          <p:cNvSpPr txBox="true"/>
          <p:nvPr/>
        </p:nvSpPr>
        <p:spPr>
          <a:xfrm rot="0">
            <a:off x="12014893" y="4140784"/>
            <a:ext cx="4805378" cy="1758510"/>
          </a:xfrm>
          <a:prstGeom prst="rect">
            <a:avLst/>
          </a:prstGeom>
        </p:spPr>
        <p:txBody>
          <a:bodyPr anchor="t" rtlCol="false" tIns="0" lIns="0" bIns="0" rIns="0">
            <a:spAutoFit/>
          </a:bodyPr>
          <a:lstStyle/>
          <a:p>
            <a:pPr algn="just">
              <a:lnSpc>
                <a:spcPts val="2824"/>
              </a:lnSpc>
              <a:spcBef>
                <a:spcPct val="0"/>
              </a:spcBef>
            </a:pPr>
            <a:r>
              <a:rPr lang="en-US" sz="2017">
                <a:solidFill>
                  <a:srgbClr val="002908"/>
                </a:solidFill>
                <a:latin typeface="Inter"/>
              </a:rPr>
              <a:t>Fitur transaksi adalah fitur yang dimana suatu transaksi akan dilakukan seperti barang a yang dibeli, jumlah barang nya, harga barang, dan total harga dari pembelian. </a:t>
            </a:r>
          </a:p>
        </p:txBody>
      </p:sp>
      <p:sp>
        <p:nvSpPr>
          <p:cNvPr name="TextBox 7" id="7"/>
          <p:cNvSpPr txBox="true"/>
          <p:nvPr/>
        </p:nvSpPr>
        <p:spPr>
          <a:xfrm rot="0">
            <a:off x="4974998" y="2040098"/>
            <a:ext cx="7464575" cy="882939"/>
          </a:xfrm>
          <a:prstGeom prst="rect">
            <a:avLst/>
          </a:prstGeom>
        </p:spPr>
        <p:txBody>
          <a:bodyPr anchor="t" rtlCol="false" tIns="0" lIns="0" bIns="0" rIns="0">
            <a:spAutoFit/>
          </a:bodyPr>
          <a:lstStyle/>
          <a:p>
            <a:pPr algn="r">
              <a:lnSpc>
                <a:spcPts val="6671"/>
              </a:lnSpc>
            </a:pPr>
            <a:r>
              <a:rPr lang="en-US" sz="6540" spc="26">
                <a:solidFill>
                  <a:srgbClr val="007B17"/>
                </a:solidFill>
                <a:latin typeface="Archivo Black"/>
              </a:rPr>
              <a:t>TRANSAKSI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259" r="0" b="-9259"/>
            </a:stretch>
          </a:blipFill>
        </p:spPr>
      </p:sp>
      <p:sp>
        <p:nvSpPr>
          <p:cNvPr name="Freeform 3" id="3"/>
          <p:cNvSpPr/>
          <p:nvPr/>
        </p:nvSpPr>
        <p:spPr>
          <a:xfrm flipH="false" flipV="false" rot="0">
            <a:off x="-719254" y="-446049"/>
            <a:ext cx="5397190" cy="5397190"/>
          </a:xfrm>
          <a:custGeom>
            <a:avLst/>
            <a:gdLst/>
            <a:ahLst/>
            <a:cxnLst/>
            <a:rect r="r" b="b" t="t" l="l"/>
            <a:pathLst>
              <a:path h="5397190" w="5397190">
                <a:moveTo>
                  <a:pt x="0" y="0"/>
                </a:moveTo>
                <a:lnTo>
                  <a:pt x="5397191" y="0"/>
                </a:lnTo>
                <a:lnTo>
                  <a:pt x="5397191" y="5397190"/>
                </a:lnTo>
                <a:lnTo>
                  <a:pt x="0" y="53971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0" y="8105216"/>
            <a:ext cx="2678953" cy="5019116"/>
          </a:xfrm>
          <a:custGeom>
            <a:avLst/>
            <a:gdLst/>
            <a:ahLst/>
            <a:cxnLst/>
            <a:rect r="r" b="b" t="t" l="l"/>
            <a:pathLst>
              <a:path h="5019116" w="2678953">
                <a:moveTo>
                  <a:pt x="2678953" y="0"/>
                </a:moveTo>
                <a:lnTo>
                  <a:pt x="0" y="0"/>
                </a:lnTo>
                <a:lnTo>
                  <a:pt x="0" y="5019116"/>
                </a:lnTo>
                <a:lnTo>
                  <a:pt x="2678953" y="5019116"/>
                </a:lnTo>
                <a:lnTo>
                  <a:pt x="2678953"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281855" y="3296215"/>
            <a:ext cx="4887948" cy="5911007"/>
          </a:xfrm>
          <a:custGeom>
            <a:avLst/>
            <a:gdLst/>
            <a:ahLst/>
            <a:cxnLst/>
            <a:rect r="r" b="b" t="t" l="l"/>
            <a:pathLst>
              <a:path h="5911007" w="4887948">
                <a:moveTo>
                  <a:pt x="0" y="0"/>
                </a:moveTo>
                <a:lnTo>
                  <a:pt x="4887948" y="0"/>
                </a:lnTo>
                <a:lnTo>
                  <a:pt x="4887948" y="5911008"/>
                </a:lnTo>
                <a:lnTo>
                  <a:pt x="0" y="5911008"/>
                </a:lnTo>
                <a:lnTo>
                  <a:pt x="0" y="0"/>
                </a:lnTo>
                <a:close/>
              </a:path>
            </a:pathLst>
          </a:custGeom>
          <a:blipFill>
            <a:blip r:embed="rId7"/>
            <a:stretch>
              <a:fillRect l="0" t="0" r="0" b="0"/>
            </a:stretch>
          </a:blipFill>
        </p:spPr>
      </p:sp>
      <p:sp>
        <p:nvSpPr>
          <p:cNvPr name="TextBox 6" id="6"/>
          <p:cNvSpPr txBox="true"/>
          <p:nvPr/>
        </p:nvSpPr>
        <p:spPr>
          <a:xfrm rot="0">
            <a:off x="12014893" y="4140784"/>
            <a:ext cx="4805378" cy="2110935"/>
          </a:xfrm>
          <a:prstGeom prst="rect">
            <a:avLst/>
          </a:prstGeom>
        </p:spPr>
        <p:txBody>
          <a:bodyPr anchor="t" rtlCol="false" tIns="0" lIns="0" bIns="0" rIns="0">
            <a:spAutoFit/>
          </a:bodyPr>
          <a:lstStyle/>
          <a:p>
            <a:pPr algn="just">
              <a:lnSpc>
                <a:spcPts val="2824"/>
              </a:lnSpc>
              <a:spcBef>
                <a:spcPct val="0"/>
              </a:spcBef>
            </a:pPr>
            <a:r>
              <a:rPr lang="en-US" sz="2017">
                <a:solidFill>
                  <a:srgbClr val="002908"/>
                </a:solidFill>
                <a:latin typeface="Inter"/>
              </a:rPr>
              <a:t>Fitur invoice adalah fitur yang dimana isinya adalah data data barang yang dibeli oleh customer, di fitur ini customer bisa melihat barang yang dibeli, jumlah barangnya, total harga barang.</a:t>
            </a:r>
          </a:p>
        </p:txBody>
      </p:sp>
      <p:sp>
        <p:nvSpPr>
          <p:cNvPr name="TextBox 7" id="7"/>
          <p:cNvSpPr txBox="true"/>
          <p:nvPr/>
        </p:nvSpPr>
        <p:spPr>
          <a:xfrm rot="0">
            <a:off x="4159282" y="2024992"/>
            <a:ext cx="7464575" cy="882939"/>
          </a:xfrm>
          <a:prstGeom prst="rect">
            <a:avLst/>
          </a:prstGeom>
        </p:spPr>
        <p:txBody>
          <a:bodyPr anchor="t" rtlCol="false" tIns="0" lIns="0" bIns="0" rIns="0">
            <a:spAutoFit/>
          </a:bodyPr>
          <a:lstStyle/>
          <a:p>
            <a:pPr algn="r">
              <a:lnSpc>
                <a:spcPts val="6671"/>
              </a:lnSpc>
            </a:pPr>
            <a:r>
              <a:rPr lang="en-US" sz="6540" spc="26">
                <a:solidFill>
                  <a:srgbClr val="007B17"/>
                </a:solidFill>
                <a:latin typeface="Archivo Black"/>
              </a:rPr>
              <a:t>INVOICE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259" r="0" b="-9259"/>
            </a:stretch>
          </a:blipFill>
        </p:spPr>
      </p:sp>
      <p:sp>
        <p:nvSpPr>
          <p:cNvPr name="Freeform 3" id="3"/>
          <p:cNvSpPr/>
          <p:nvPr/>
        </p:nvSpPr>
        <p:spPr>
          <a:xfrm flipH="false" flipV="true" rot="0">
            <a:off x="0" y="0"/>
            <a:ext cx="4752860" cy="3594350"/>
          </a:xfrm>
          <a:custGeom>
            <a:avLst/>
            <a:gdLst/>
            <a:ahLst/>
            <a:cxnLst/>
            <a:rect r="r" b="b" t="t" l="l"/>
            <a:pathLst>
              <a:path h="3594350" w="4752860">
                <a:moveTo>
                  <a:pt x="0" y="3594350"/>
                </a:moveTo>
                <a:lnTo>
                  <a:pt x="4752860" y="3594350"/>
                </a:lnTo>
                <a:lnTo>
                  <a:pt x="4752860" y="0"/>
                </a:lnTo>
                <a:lnTo>
                  <a:pt x="0" y="0"/>
                </a:lnTo>
                <a:lnTo>
                  <a:pt x="0" y="359435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13564295" y="0"/>
            <a:ext cx="4752860" cy="3594350"/>
          </a:xfrm>
          <a:custGeom>
            <a:avLst/>
            <a:gdLst/>
            <a:ahLst/>
            <a:cxnLst/>
            <a:rect r="r" b="b" t="t" l="l"/>
            <a:pathLst>
              <a:path h="3594350" w="4752860">
                <a:moveTo>
                  <a:pt x="4752860" y="3594350"/>
                </a:moveTo>
                <a:lnTo>
                  <a:pt x="0" y="3594350"/>
                </a:lnTo>
                <a:lnTo>
                  <a:pt x="0" y="0"/>
                </a:lnTo>
                <a:lnTo>
                  <a:pt x="4752860" y="0"/>
                </a:lnTo>
                <a:lnTo>
                  <a:pt x="4752860" y="359435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0041" y="7811713"/>
            <a:ext cx="3346500" cy="2530790"/>
          </a:xfrm>
          <a:custGeom>
            <a:avLst/>
            <a:gdLst/>
            <a:ahLst/>
            <a:cxnLst/>
            <a:rect r="r" b="b" t="t" l="l"/>
            <a:pathLst>
              <a:path h="2530790" w="3346500">
                <a:moveTo>
                  <a:pt x="0" y="0"/>
                </a:moveTo>
                <a:lnTo>
                  <a:pt x="3346499" y="0"/>
                </a:lnTo>
                <a:lnTo>
                  <a:pt x="3346499" y="2530790"/>
                </a:lnTo>
                <a:lnTo>
                  <a:pt x="0" y="25307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14941500" y="7811713"/>
            <a:ext cx="3346500" cy="2530790"/>
          </a:xfrm>
          <a:custGeom>
            <a:avLst/>
            <a:gdLst/>
            <a:ahLst/>
            <a:cxnLst/>
            <a:rect r="r" b="b" t="t" l="l"/>
            <a:pathLst>
              <a:path h="2530790" w="3346500">
                <a:moveTo>
                  <a:pt x="3346500" y="0"/>
                </a:moveTo>
                <a:lnTo>
                  <a:pt x="0" y="0"/>
                </a:lnTo>
                <a:lnTo>
                  <a:pt x="0" y="2530790"/>
                </a:lnTo>
                <a:lnTo>
                  <a:pt x="3346500" y="2530790"/>
                </a:lnTo>
                <a:lnTo>
                  <a:pt x="33465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28700" y="2284214"/>
            <a:ext cx="8115300" cy="6974086"/>
            <a:chOff x="0" y="0"/>
            <a:chExt cx="812800" cy="698500"/>
          </a:xfrm>
        </p:grpSpPr>
        <p:sp>
          <p:nvSpPr>
            <p:cNvPr name="Freeform 8" id="8"/>
            <p:cNvSpPr/>
            <p:nvPr/>
          </p:nvSpPr>
          <p:spPr>
            <a:xfrm flipH="false" flipV="false" rot="0">
              <a:off x="14655" y="0"/>
              <a:ext cx="783490" cy="698500"/>
            </a:xfrm>
            <a:custGeom>
              <a:avLst/>
              <a:gdLst/>
              <a:ahLst/>
              <a:cxnLst/>
              <a:rect r="r" b="b" t="t" l="l"/>
              <a:pathLst>
                <a:path h="698500" w="783490">
                  <a:moveTo>
                    <a:pt x="759765" y="415216"/>
                  </a:moveTo>
                  <a:lnTo>
                    <a:pt x="633325" y="632534"/>
                  </a:lnTo>
                  <a:cubicBezTo>
                    <a:pt x="609563" y="673375"/>
                    <a:pt x="565877" y="698500"/>
                    <a:pt x="518626" y="698500"/>
                  </a:cubicBezTo>
                  <a:lnTo>
                    <a:pt x="264864" y="698500"/>
                  </a:lnTo>
                  <a:cubicBezTo>
                    <a:pt x="217613" y="698500"/>
                    <a:pt x="173927" y="673375"/>
                    <a:pt x="150165" y="632534"/>
                  </a:cubicBezTo>
                  <a:lnTo>
                    <a:pt x="23725" y="415216"/>
                  </a:lnTo>
                  <a:cubicBezTo>
                    <a:pt x="0" y="374439"/>
                    <a:pt x="0" y="324061"/>
                    <a:pt x="23725" y="283284"/>
                  </a:cubicBezTo>
                  <a:lnTo>
                    <a:pt x="150165" y="65966"/>
                  </a:lnTo>
                  <a:cubicBezTo>
                    <a:pt x="173927" y="25125"/>
                    <a:pt x="217613" y="0"/>
                    <a:pt x="264864" y="0"/>
                  </a:cubicBezTo>
                  <a:lnTo>
                    <a:pt x="518626" y="0"/>
                  </a:lnTo>
                  <a:cubicBezTo>
                    <a:pt x="565877" y="0"/>
                    <a:pt x="609563" y="25125"/>
                    <a:pt x="633325" y="65966"/>
                  </a:cubicBezTo>
                  <a:lnTo>
                    <a:pt x="759765" y="283284"/>
                  </a:lnTo>
                  <a:cubicBezTo>
                    <a:pt x="783490" y="324061"/>
                    <a:pt x="783490" y="374439"/>
                    <a:pt x="759765" y="415216"/>
                  </a:cubicBezTo>
                  <a:close/>
                </a:path>
              </a:pathLst>
            </a:custGeom>
            <a:solidFill>
              <a:srgbClr val="007B17"/>
            </a:solidFill>
            <a:ln w="114300" cap="rnd">
              <a:solidFill>
                <a:srgbClr val="FAFF00"/>
              </a:solidFill>
              <a:prstDash val="solid"/>
              <a:round/>
            </a:ln>
          </p:spPr>
        </p:sp>
        <p:sp>
          <p:nvSpPr>
            <p:cNvPr name="TextBox 9" id="9"/>
            <p:cNvSpPr txBox="true"/>
            <p:nvPr/>
          </p:nvSpPr>
          <p:spPr>
            <a:xfrm>
              <a:off x="114300" y="-57150"/>
              <a:ext cx="584200" cy="755650"/>
            </a:xfrm>
            <a:prstGeom prst="rect">
              <a:avLst/>
            </a:prstGeom>
          </p:spPr>
          <p:txBody>
            <a:bodyPr anchor="ctr" rtlCol="false" tIns="50800" lIns="50800" bIns="50800" rIns="50800"/>
            <a:lstStyle/>
            <a:p>
              <a:pPr algn="ctr">
                <a:lnSpc>
                  <a:spcPts val="3069"/>
                </a:lnSpc>
              </a:pPr>
            </a:p>
          </p:txBody>
        </p:sp>
      </p:grpSp>
      <p:grpSp>
        <p:nvGrpSpPr>
          <p:cNvPr name="Group 10" id="10"/>
          <p:cNvGrpSpPr/>
          <p:nvPr/>
        </p:nvGrpSpPr>
        <p:grpSpPr>
          <a:xfrm rot="0">
            <a:off x="9144000" y="2284214"/>
            <a:ext cx="8115300" cy="6974086"/>
            <a:chOff x="0" y="0"/>
            <a:chExt cx="812800" cy="698500"/>
          </a:xfrm>
        </p:grpSpPr>
        <p:sp>
          <p:nvSpPr>
            <p:cNvPr name="Freeform 11" id="11"/>
            <p:cNvSpPr/>
            <p:nvPr/>
          </p:nvSpPr>
          <p:spPr>
            <a:xfrm flipH="false" flipV="false" rot="0">
              <a:off x="14655" y="0"/>
              <a:ext cx="783490" cy="698500"/>
            </a:xfrm>
            <a:custGeom>
              <a:avLst/>
              <a:gdLst/>
              <a:ahLst/>
              <a:cxnLst/>
              <a:rect r="r" b="b" t="t" l="l"/>
              <a:pathLst>
                <a:path h="698500" w="783490">
                  <a:moveTo>
                    <a:pt x="759765" y="415216"/>
                  </a:moveTo>
                  <a:lnTo>
                    <a:pt x="633325" y="632534"/>
                  </a:lnTo>
                  <a:cubicBezTo>
                    <a:pt x="609563" y="673375"/>
                    <a:pt x="565877" y="698500"/>
                    <a:pt x="518626" y="698500"/>
                  </a:cubicBezTo>
                  <a:lnTo>
                    <a:pt x="264864" y="698500"/>
                  </a:lnTo>
                  <a:cubicBezTo>
                    <a:pt x="217613" y="698500"/>
                    <a:pt x="173927" y="673375"/>
                    <a:pt x="150165" y="632534"/>
                  </a:cubicBezTo>
                  <a:lnTo>
                    <a:pt x="23725" y="415216"/>
                  </a:lnTo>
                  <a:cubicBezTo>
                    <a:pt x="0" y="374439"/>
                    <a:pt x="0" y="324061"/>
                    <a:pt x="23725" y="283284"/>
                  </a:cubicBezTo>
                  <a:lnTo>
                    <a:pt x="150165" y="65966"/>
                  </a:lnTo>
                  <a:cubicBezTo>
                    <a:pt x="173927" y="25125"/>
                    <a:pt x="217613" y="0"/>
                    <a:pt x="264864" y="0"/>
                  </a:cubicBezTo>
                  <a:lnTo>
                    <a:pt x="518626" y="0"/>
                  </a:lnTo>
                  <a:cubicBezTo>
                    <a:pt x="565877" y="0"/>
                    <a:pt x="609563" y="25125"/>
                    <a:pt x="633325" y="65966"/>
                  </a:cubicBezTo>
                  <a:lnTo>
                    <a:pt x="759765" y="283284"/>
                  </a:lnTo>
                  <a:cubicBezTo>
                    <a:pt x="783490" y="324061"/>
                    <a:pt x="783490" y="374439"/>
                    <a:pt x="759765" y="415216"/>
                  </a:cubicBezTo>
                  <a:close/>
                </a:path>
              </a:pathLst>
            </a:custGeom>
            <a:solidFill>
              <a:srgbClr val="007B17"/>
            </a:solidFill>
            <a:ln w="114300" cap="rnd">
              <a:solidFill>
                <a:srgbClr val="FAFF00"/>
              </a:solidFill>
              <a:prstDash val="solid"/>
              <a:round/>
            </a:ln>
          </p:spPr>
        </p:sp>
        <p:sp>
          <p:nvSpPr>
            <p:cNvPr name="TextBox 12" id="12"/>
            <p:cNvSpPr txBox="true"/>
            <p:nvPr/>
          </p:nvSpPr>
          <p:spPr>
            <a:xfrm>
              <a:off x="114300" y="-57150"/>
              <a:ext cx="584200" cy="755650"/>
            </a:xfrm>
            <a:prstGeom prst="rect">
              <a:avLst/>
            </a:prstGeom>
          </p:spPr>
          <p:txBody>
            <a:bodyPr anchor="ctr" rtlCol="false" tIns="50800" lIns="50800" bIns="50800" rIns="50800"/>
            <a:lstStyle/>
            <a:p>
              <a:pPr algn="ctr">
                <a:lnSpc>
                  <a:spcPts val="3069"/>
                </a:lnSpc>
              </a:pPr>
            </a:p>
          </p:txBody>
        </p:sp>
      </p:grpSp>
      <p:grpSp>
        <p:nvGrpSpPr>
          <p:cNvPr name="Group 13" id="13"/>
          <p:cNvGrpSpPr/>
          <p:nvPr/>
        </p:nvGrpSpPr>
        <p:grpSpPr>
          <a:xfrm rot="0">
            <a:off x="3888877" y="1028700"/>
            <a:ext cx="2394945" cy="2058156"/>
            <a:chOff x="0" y="0"/>
            <a:chExt cx="812800" cy="698500"/>
          </a:xfrm>
        </p:grpSpPr>
        <p:sp>
          <p:nvSpPr>
            <p:cNvPr name="Freeform 14" id="14"/>
            <p:cNvSpPr/>
            <p:nvPr/>
          </p:nvSpPr>
          <p:spPr>
            <a:xfrm flipH="false" flipV="false" rot="0">
              <a:off x="18002" y="0"/>
              <a:ext cx="776797" cy="698500"/>
            </a:xfrm>
            <a:custGeom>
              <a:avLst/>
              <a:gdLst/>
              <a:ahLst/>
              <a:cxnLst/>
              <a:rect r="r" b="b" t="t" l="l"/>
              <a:pathLst>
                <a:path h="698500" w="776797">
                  <a:moveTo>
                    <a:pt x="747654" y="430279"/>
                  </a:moveTo>
                  <a:lnTo>
                    <a:pt x="638742" y="617471"/>
                  </a:lnTo>
                  <a:cubicBezTo>
                    <a:pt x="609554" y="667638"/>
                    <a:pt x="555892" y="698500"/>
                    <a:pt x="497852" y="698500"/>
                  </a:cubicBezTo>
                  <a:lnTo>
                    <a:pt x="278944" y="698500"/>
                  </a:lnTo>
                  <a:cubicBezTo>
                    <a:pt x="220904" y="698500"/>
                    <a:pt x="167242" y="667638"/>
                    <a:pt x="138054" y="617471"/>
                  </a:cubicBezTo>
                  <a:lnTo>
                    <a:pt x="29142" y="430279"/>
                  </a:lnTo>
                  <a:cubicBezTo>
                    <a:pt x="0" y="380190"/>
                    <a:pt x="0" y="318310"/>
                    <a:pt x="29142" y="268221"/>
                  </a:cubicBezTo>
                  <a:lnTo>
                    <a:pt x="138054" y="81029"/>
                  </a:lnTo>
                  <a:cubicBezTo>
                    <a:pt x="167242" y="30862"/>
                    <a:pt x="220904" y="0"/>
                    <a:pt x="278944" y="0"/>
                  </a:cubicBezTo>
                  <a:lnTo>
                    <a:pt x="497852" y="0"/>
                  </a:lnTo>
                  <a:cubicBezTo>
                    <a:pt x="555892" y="0"/>
                    <a:pt x="609554" y="30862"/>
                    <a:pt x="638742" y="81029"/>
                  </a:cubicBezTo>
                  <a:lnTo>
                    <a:pt x="747654" y="268221"/>
                  </a:lnTo>
                  <a:cubicBezTo>
                    <a:pt x="776796" y="318310"/>
                    <a:pt x="776796" y="380190"/>
                    <a:pt x="747654" y="430279"/>
                  </a:cubicBezTo>
                  <a:close/>
                </a:path>
              </a:pathLst>
            </a:custGeom>
            <a:solidFill>
              <a:srgbClr val="FAFF00"/>
            </a:solidFill>
            <a:ln w="152400" cap="rnd">
              <a:solidFill>
                <a:srgbClr val="FFFFFF"/>
              </a:solidFill>
              <a:prstDash val="solid"/>
              <a:round/>
            </a:ln>
          </p:spPr>
        </p:sp>
        <p:sp>
          <p:nvSpPr>
            <p:cNvPr name="TextBox 15" id="15"/>
            <p:cNvSpPr txBox="true"/>
            <p:nvPr/>
          </p:nvSpPr>
          <p:spPr>
            <a:xfrm>
              <a:off x="114300" y="-47625"/>
              <a:ext cx="584200" cy="746125"/>
            </a:xfrm>
            <a:prstGeom prst="rect">
              <a:avLst/>
            </a:prstGeom>
          </p:spPr>
          <p:txBody>
            <a:bodyPr anchor="ctr" rtlCol="false" tIns="50800" lIns="50800" bIns="50800" rIns="50800"/>
            <a:lstStyle/>
            <a:p>
              <a:pPr algn="ctr">
                <a:lnSpc>
                  <a:spcPts val="3167"/>
                </a:lnSpc>
              </a:pPr>
            </a:p>
          </p:txBody>
        </p:sp>
      </p:grpSp>
      <p:grpSp>
        <p:nvGrpSpPr>
          <p:cNvPr name="Group 16" id="16"/>
          <p:cNvGrpSpPr/>
          <p:nvPr/>
        </p:nvGrpSpPr>
        <p:grpSpPr>
          <a:xfrm rot="0">
            <a:off x="12004177" y="1028700"/>
            <a:ext cx="2394945" cy="2058156"/>
            <a:chOff x="0" y="0"/>
            <a:chExt cx="812800" cy="698500"/>
          </a:xfrm>
        </p:grpSpPr>
        <p:sp>
          <p:nvSpPr>
            <p:cNvPr name="Freeform 17" id="17"/>
            <p:cNvSpPr/>
            <p:nvPr/>
          </p:nvSpPr>
          <p:spPr>
            <a:xfrm flipH="false" flipV="false" rot="0">
              <a:off x="18002" y="0"/>
              <a:ext cx="776797" cy="698500"/>
            </a:xfrm>
            <a:custGeom>
              <a:avLst/>
              <a:gdLst/>
              <a:ahLst/>
              <a:cxnLst/>
              <a:rect r="r" b="b" t="t" l="l"/>
              <a:pathLst>
                <a:path h="698500" w="776797">
                  <a:moveTo>
                    <a:pt x="747654" y="430279"/>
                  </a:moveTo>
                  <a:lnTo>
                    <a:pt x="638742" y="617471"/>
                  </a:lnTo>
                  <a:cubicBezTo>
                    <a:pt x="609554" y="667638"/>
                    <a:pt x="555892" y="698500"/>
                    <a:pt x="497852" y="698500"/>
                  </a:cubicBezTo>
                  <a:lnTo>
                    <a:pt x="278944" y="698500"/>
                  </a:lnTo>
                  <a:cubicBezTo>
                    <a:pt x="220904" y="698500"/>
                    <a:pt x="167242" y="667638"/>
                    <a:pt x="138054" y="617471"/>
                  </a:cubicBezTo>
                  <a:lnTo>
                    <a:pt x="29142" y="430279"/>
                  </a:lnTo>
                  <a:cubicBezTo>
                    <a:pt x="0" y="380190"/>
                    <a:pt x="0" y="318310"/>
                    <a:pt x="29142" y="268221"/>
                  </a:cubicBezTo>
                  <a:lnTo>
                    <a:pt x="138054" y="81029"/>
                  </a:lnTo>
                  <a:cubicBezTo>
                    <a:pt x="167242" y="30862"/>
                    <a:pt x="220904" y="0"/>
                    <a:pt x="278944" y="0"/>
                  </a:cubicBezTo>
                  <a:lnTo>
                    <a:pt x="497852" y="0"/>
                  </a:lnTo>
                  <a:cubicBezTo>
                    <a:pt x="555892" y="0"/>
                    <a:pt x="609554" y="30862"/>
                    <a:pt x="638742" y="81029"/>
                  </a:cubicBezTo>
                  <a:lnTo>
                    <a:pt x="747654" y="268221"/>
                  </a:lnTo>
                  <a:cubicBezTo>
                    <a:pt x="776796" y="318310"/>
                    <a:pt x="776796" y="380190"/>
                    <a:pt x="747654" y="430279"/>
                  </a:cubicBezTo>
                  <a:close/>
                </a:path>
              </a:pathLst>
            </a:custGeom>
            <a:solidFill>
              <a:srgbClr val="FAFF00"/>
            </a:solidFill>
            <a:ln w="152400" cap="rnd">
              <a:solidFill>
                <a:srgbClr val="FFFFFF"/>
              </a:solidFill>
              <a:prstDash val="solid"/>
              <a:round/>
            </a:ln>
          </p:spPr>
        </p:sp>
        <p:sp>
          <p:nvSpPr>
            <p:cNvPr name="TextBox 18" id="18"/>
            <p:cNvSpPr txBox="true"/>
            <p:nvPr/>
          </p:nvSpPr>
          <p:spPr>
            <a:xfrm>
              <a:off x="114300" y="-47625"/>
              <a:ext cx="584200" cy="746125"/>
            </a:xfrm>
            <a:prstGeom prst="rect">
              <a:avLst/>
            </a:prstGeom>
          </p:spPr>
          <p:txBody>
            <a:bodyPr anchor="ctr" rtlCol="false" tIns="50800" lIns="50800" bIns="50800" rIns="50800"/>
            <a:lstStyle/>
            <a:p>
              <a:pPr algn="ctr">
                <a:lnSpc>
                  <a:spcPts val="3167"/>
                </a:lnSpc>
              </a:pPr>
            </a:p>
          </p:txBody>
        </p:sp>
      </p:grpSp>
      <p:sp>
        <p:nvSpPr>
          <p:cNvPr name="Freeform 19" id="19"/>
          <p:cNvSpPr/>
          <p:nvPr/>
        </p:nvSpPr>
        <p:spPr>
          <a:xfrm flipH="false" flipV="false" rot="0">
            <a:off x="4512746" y="1504250"/>
            <a:ext cx="1147208" cy="1107056"/>
          </a:xfrm>
          <a:custGeom>
            <a:avLst/>
            <a:gdLst/>
            <a:ahLst/>
            <a:cxnLst/>
            <a:rect r="r" b="b" t="t" l="l"/>
            <a:pathLst>
              <a:path h="1107056" w="1147208">
                <a:moveTo>
                  <a:pt x="0" y="0"/>
                </a:moveTo>
                <a:lnTo>
                  <a:pt x="1147208" y="0"/>
                </a:lnTo>
                <a:lnTo>
                  <a:pt x="1147208" y="1107056"/>
                </a:lnTo>
                <a:lnTo>
                  <a:pt x="0" y="11070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0" id="20"/>
          <p:cNvSpPr txBox="true"/>
          <p:nvPr/>
        </p:nvSpPr>
        <p:spPr>
          <a:xfrm rot="0">
            <a:off x="2902566" y="3461193"/>
            <a:ext cx="4367568" cy="746125"/>
          </a:xfrm>
          <a:prstGeom prst="rect">
            <a:avLst/>
          </a:prstGeom>
        </p:spPr>
        <p:txBody>
          <a:bodyPr anchor="t" rtlCol="false" tIns="0" lIns="0" bIns="0" rIns="0">
            <a:spAutoFit/>
          </a:bodyPr>
          <a:lstStyle/>
          <a:p>
            <a:pPr algn="ctr">
              <a:lnSpc>
                <a:spcPts val="5750"/>
              </a:lnSpc>
            </a:pPr>
            <a:r>
              <a:rPr lang="en-US" sz="5000">
                <a:solidFill>
                  <a:srgbClr val="FAFF00"/>
                </a:solidFill>
                <a:latin typeface="Archivo Black Bold"/>
              </a:rPr>
              <a:t>KELEBIHAN</a:t>
            </a:r>
          </a:p>
        </p:txBody>
      </p:sp>
      <p:sp>
        <p:nvSpPr>
          <p:cNvPr name="TextBox 21" id="21"/>
          <p:cNvSpPr txBox="true"/>
          <p:nvPr/>
        </p:nvSpPr>
        <p:spPr>
          <a:xfrm rot="0">
            <a:off x="2633390" y="4831139"/>
            <a:ext cx="5132507" cy="1842136"/>
          </a:xfrm>
          <a:prstGeom prst="rect">
            <a:avLst/>
          </a:prstGeom>
        </p:spPr>
        <p:txBody>
          <a:bodyPr anchor="t" rtlCol="false" tIns="0" lIns="0" bIns="0" rIns="0">
            <a:spAutoFit/>
          </a:bodyPr>
          <a:lstStyle/>
          <a:p>
            <a:pPr algn="just" marL="453385" indent="-226693" lvl="1">
              <a:lnSpc>
                <a:spcPts val="2939"/>
              </a:lnSpc>
              <a:buFont typeface="Arial"/>
              <a:buChar char="•"/>
            </a:pPr>
            <a:r>
              <a:rPr lang="en-US" sz="2099">
                <a:solidFill>
                  <a:srgbClr val="FFFFFF"/>
                </a:solidFill>
                <a:latin typeface="Inter Bold"/>
              </a:rPr>
              <a:t>Pelayanan Cepat dan Flexible</a:t>
            </a:r>
          </a:p>
          <a:p>
            <a:pPr algn="just">
              <a:lnSpc>
                <a:spcPts val="2939"/>
              </a:lnSpc>
            </a:pPr>
          </a:p>
          <a:p>
            <a:pPr algn="just" marL="453385" indent="-226693" lvl="1">
              <a:lnSpc>
                <a:spcPts val="2939"/>
              </a:lnSpc>
              <a:buFont typeface="Arial"/>
              <a:buChar char="•"/>
            </a:pPr>
            <a:r>
              <a:rPr lang="en-US" sz="2099">
                <a:solidFill>
                  <a:srgbClr val="FFFFFF"/>
                </a:solidFill>
                <a:latin typeface="Inter Bold"/>
              </a:rPr>
              <a:t>Promosi dan Diskon</a:t>
            </a:r>
          </a:p>
          <a:p>
            <a:pPr algn="just">
              <a:lnSpc>
                <a:spcPts val="2939"/>
              </a:lnSpc>
            </a:pPr>
          </a:p>
          <a:p>
            <a:pPr algn="just" marL="453385" indent="-226693" lvl="1">
              <a:lnSpc>
                <a:spcPts val="2939"/>
              </a:lnSpc>
              <a:buFont typeface="Arial"/>
              <a:buChar char="•"/>
            </a:pPr>
            <a:r>
              <a:rPr lang="en-US" sz="2099">
                <a:solidFill>
                  <a:srgbClr val="FFFFFF"/>
                </a:solidFill>
                <a:latin typeface="Inter Semi-Bold"/>
              </a:rPr>
              <a:t>Manajemen Inventaris yang Efisien</a:t>
            </a:r>
          </a:p>
        </p:txBody>
      </p:sp>
      <p:sp>
        <p:nvSpPr>
          <p:cNvPr name="Freeform 22" id="22"/>
          <p:cNvSpPr/>
          <p:nvPr/>
        </p:nvSpPr>
        <p:spPr>
          <a:xfrm flipH="false" flipV="false" rot="0">
            <a:off x="12628046" y="1504250"/>
            <a:ext cx="1147208" cy="1107056"/>
          </a:xfrm>
          <a:custGeom>
            <a:avLst/>
            <a:gdLst/>
            <a:ahLst/>
            <a:cxnLst/>
            <a:rect r="r" b="b" t="t" l="l"/>
            <a:pathLst>
              <a:path h="1107056" w="1147208">
                <a:moveTo>
                  <a:pt x="0" y="0"/>
                </a:moveTo>
                <a:lnTo>
                  <a:pt x="1147208" y="0"/>
                </a:lnTo>
                <a:lnTo>
                  <a:pt x="1147208" y="1107056"/>
                </a:lnTo>
                <a:lnTo>
                  <a:pt x="0" y="11070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10851701" y="3505643"/>
            <a:ext cx="4699897" cy="666750"/>
          </a:xfrm>
          <a:prstGeom prst="rect">
            <a:avLst/>
          </a:prstGeom>
        </p:spPr>
        <p:txBody>
          <a:bodyPr anchor="t" rtlCol="false" tIns="0" lIns="0" bIns="0" rIns="0">
            <a:spAutoFit/>
          </a:bodyPr>
          <a:lstStyle/>
          <a:p>
            <a:pPr algn="ctr">
              <a:lnSpc>
                <a:spcPts val="5175"/>
              </a:lnSpc>
            </a:pPr>
            <a:r>
              <a:rPr lang="en-US" sz="4500">
                <a:solidFill>
                  <a:srgbClr val="FAFF00"/>
                </a:solidFill>
                <a:latin typeface="Archivo Black Bold"/>
              </a:rPr>
              <a:t>KEKURANGAN</a:t>
            </a:r>
          </a:p>
        </p:txBody>
      </p:sp>
      <p:sp>
        <p:nvSpPr>
          <p:cNvPr name="TextBox 24" id="24"/>
          <p:cNvSpPr txBox="true"/>
          <p:nvPr/>
        </p:nvSpPr>
        <p:spPr>
          <a:xfrm rot="0">
            <a:off x="10559867" y="4586637"/>
            <a:ext cx="5283566" cy="2715896"/>
          </a:xfrm>
          <a:prstGeom prst="rect">
            <a:avLst/>
          </a:prstGeom>
        </p:spPr>
        <p:txBody>
          <a:bodyPr anchor="t" rtlCol="false" tIns="0" lIns="0" bIns="0" rIns="0">
            <a:spAutoFit/>
          </a:bodyPr>
          <a:lstStyle/>
          <a:p>
            <a:pPr algn="just" marL="474975" indent="-237487" lvl="1">
              <a:lnSpc>
                <a:spcPts val="3079"/>
              </a:lnSpc>
              <a:buFont typeface="Arial"/>
              <a:buChar char="•"/>
            </a:pPr>
            <a:r>
              <a:rPr lang="en-US" sz="2199">
                <a:solidFill>
                  <a:srgbClr val="FFFFFF"/>
                </a:solidFill>
                <a:latin typeface="Inter Bold"/>
              </a:rPr>
              <a:t>Keterbatasan Interaksi Fisik</a:t>
            </a:r>
          </a:p>
          <a:p>
            <a:pPr algn="just">
              <a:lnSpc>
                <a:spcPts val="3079"/>
              </a:lnSpc>
            </a:pPr>
          </a:p>
          <a:p>
            <a:pPr algn="just" marL="474975" indent="-237487" lvl="1">
              <a:lnSpc>
                <a:spcPts val="3079"/>
              </a:lnSpc>
              <a:buFont typeface="Arial"/>
              <a:buChar char="•"/>
            </a:pPr>
            <a:r>
              <a:rPr lang="en-US" sz="2199">
                <a:solidFill>
                  <a:srgbClr val="FFFFFF"/>
                </a:solidFill>
                <a:latin typeface="Inter Bold"/>
              </a:rPr>
              <a:t>Ketergantungan pada Koneksi Internet</a:t>
            </a:r>
          </a:p>
          <a:p>
            <a:pPr algn="just">
              <a:lnSpc>
                <a:spcPts val="3079"/>
              </a:lnSpc>
            </a:pPr>
          </a:p>
          <a:p>
            <a:pPr algn="just" marL="474975" indent="-237487" lvl="1">
              <a:lnSpc>
                <a:spcPts val="3079"/>
              </a:lnSpc>
              <a:buFont typeface="Arial"/>
              <a:buChar char="•"/>
            </a:pPr>
            <a:r>
              <a:rPr lang="en-US" sz="2199">
                <a:solidFill>
                  <a:srgbClr val="FFFFFF"/>
                </a:solidFill>
                <a:latin typeface="Inter Semi-Bold"/>
              </a:rPr>
              <a:t>Ketidaksesuaian dengan Perangkat Tertentu: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259" r="0" b="-9259"/>
            </a:stretch>
          </a:blipFill>
        </p:spPr>
      </p:sp>
      <p:sp>
        <p:nvSpPr>
          <p:cNvPr name="TextBox 3" id="3"/>
          <p:cNvSpPr txBox="true"/>
          <p:nvPr/>
        </p:nvSpPr>
        <p:spPr>
          <a:xfrm rot="0">
            <a:off x="575524" y="4831702"/>
            <a:ext cx="7673367" cy="986599"/>
          </a:xfrm>
          <a:prstGeom prst="rect">
            <a:avLst/>
          </a:prstGeom>
        </p:spPr>
        <p:txBody>
          <a:bodyPr anchor="t" rtlCol="false" tIns="0" lIns="0" bIns="0" rIns="0">
            <a:spAutoFit/>
          </a:bodyPr>
          <a:lstStyle/>
          <a:p>
            <a:pPr>
              <a:lnSpc>
                <a:spcPts val="7506"/>
              </a:lnSpc>
            </a:pPr>
            <a:r>
              <a:rPr lang="en-US" sz="7148">
                <a:solidFill>
                  <a:srgbClr val="007B17"/>
                </a:solidFill>
                <a:latin typeface="Archivo Black"/>
              </a:rPr>
              <a:t>TERIMA KASIH</a:t>
            </a:r>
          </a:p>
        </p:txBody>
      </p:sp>
      <p:grpSp>
        <p:nvGrpSpPr>
          <p:cNvPr name="Group 4" id="4"/>
          <p:cNvGrpSpPr/>
          <p:nvPr/>
        </p:nvGrpSpPr>
        <p:grpSpPr>
          <a:xfrm rot="0">
            <a:off x="9144000" y="204236"/>
            <a:ext cx="9351946" cy="935194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FF00"/>
            </a:solidFill>
            <a:ln w="12700">
              <a:solidFill>
                <a:srgbClr val="000000"/>
              </a:solidFill>
            </a:ln>
          </p:spPr>
        </p:sp>
      </p:grpSp>
      <p:sp>
        <p:nvSpPr>
          <p:cNvPr name="Freeform 6" id="6"/>
          <p:cNvSpPr/>
          <p:nvPr/>
        </p:nvSpPr>
        <p:spPr>
          <a:xfrm flipH="true" flipV="true" rot="0">
            <a:off x="7167205" y="0"/>
            <a:ext cx="11120795" cy="11092993"/>
          </a:xfrm>
          <a:custGeom>
            <a:avLst/>
            <a:gdLst/>
            <a:ahLst/>
            <a:cxnLst/>
            <a:rect r="r" b="b" t="t" l="l"/>
            <a:pathLst>
              <a:path h="11092993" w="11120795">
                <a:moveTo>
                  <a:pt x="11120795" y="11092993"/>
                </a:moveTo>
                <a:lnTo>
                  <a:pt x="0" y="11092993"/>
                </a:lnTo>
                <a:lnTo>
                  <a:pt x="0" y="0"/>
                </a:lnTo>
                <a:lnTo>
                  <a:pt x="11120795" y="0"/>
                </a:lnTo>
                <a:lnTo>
                  <a:pt x="11120795" y="11092993"/>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686089" y="746325"/>
            <a:ext cx="8267768" cy="826776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5681" t="0" r="-15681" b="0"/>
              </a:stretch>
            </a:blipFill>
          </p:spPr>
        </p:sp>
      </p:grpSp>
      <p:sp>
        <p:nvSpPr>
          <p:cNvPr name="Freeform 9" id="9"/>
          <p:cNvSpPr/>
          <p:nvPr/>
        </p:nvSpPr>
        <p:spPr>
          <a:xfrm flipH="false" flipV="false" rot="0">
            <a:off x="385828" y="597693"/>
            <a:ext cx="3935048" cy="3935048"/>
          </a:xfrm>
          <a:custGeom>
            <a:avLst/>
            <a:gdLst/>
            <a:ahLst/>
            <a:cxnLst/>
            <a:rect r="r" b="b" t="t" l="l"/>
            <a:pathLst>
              <a:path h="3935048" w="3935048">
                <a:moveTo>
                  <a:pt x="0" y="0"/>
                </a:moveTo>
                <a:lnTo>
                  <a:pt x="3935048" y="0"/>
                </a:lnTo>
                <a:lnTo>
                  <a:pt x="3935048" y="3935048"/>
                </a:lnTo>
                <a:lnTo>
                  <a:pt x="0" y="3935048"/>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DAF3VtHZgJQ</dc:identifier>
  <dcterms:modified xsi:type="dcterms:W3CDTF">2011-08-01T06:04:30Z</dcterms:modified>
  <cp:revision>1</cp:revision>
  <dc:title>Putih dan Hijau Modern Manajemen Sumber Daya Manusia Presentasi</dc:title>
</cp:coreProperties>
</file>